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3/14/2022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C0722274-0FAA-4649-AA4E-4210F4F3216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1443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5636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032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161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3/14/2022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881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641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3/14/2022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1152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3/14/2022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269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3/14/2022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8571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3/14/2022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7251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CADBD16-5BFB-4D9F-9646-C75D1B53BBB6}" type="datetimeFigureOut">
              <a:rPr lang="en-US" smtClean="0"/>
              <a:t>3/14/2022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26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ADBD16-5BFB-4D9F-9646-C75D1B53BBB6}" type="datetimeFigureOut">
              <a:rPr lang="en-US" smtClean="0"/>
              <a:pPr/>
              <a:t>3/14/2022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0722274-0FAA-4649-AA4E-4210F4F32167}"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0426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B044-EDDB-49CD-AE19-BF8CBD15FD14}"/>
              </a:ext>
            </a:extLst>
          </p:cNvPr>
          <p:cNvSpPr>
            <a:spLocks noGrp="1"/>
          </p:cNvSpPr>
          <p:nvPr>
            <p:ph type="ctrTitle"/>
          </p:nvPr>
        </p:nvSpPr>
        <p:spPr>
          <a:xfrm>
            <a:off x="1143000" y="1181101"/>
            <a:ext cx="6172200" cy="2832404"/>
          </a:xfrm>
        </p:spPr>
        <p:txBody>
          <a:bodyPr>
            <a:normAutofit/>
          </a:bodyPr>
          <a:lstStyle/>
          <a:p>
            <a:pPr>
              <a:lnSpc>
                <a:spcPct val="90000"/>
              </a:lnSpc>
            </a:pPr>
            <a:r>
              <a:rPr lang="en-US" sz="4400" dirty="0"/>
              <a:t>Music Recommendation System- Content Based</a:t>
            </a:r>
            <a:endParaRPr lang="en-IN" sz="4400" dirty="0"/>
          </a:p>
        </p:txBody>
      </p:sp>
      <p:sp>
        <p:nvSpPr>
          <p:cNvPr id="3" name="Subtitle 2">
            <a:extLst>
              <a:ext uri="{FF2B5EF4-FFF2-40B4-BE49-F238E27FC236}">
                <a16:creationId xmlns:a16="http://schemas.microsoft.com/office/drawing/2014/main" id="{17123562-2307-4497-BBE7-B89A3103644D}"/>
              </a:ext>
            </a:extLst>
          </p:cNvPr>
          <p:cNvSpPr>
            <a:spLocks noGrp="1"/>
          </p:cNvSpPr>
          <p:nvPr>
            <p:ph type="subTitle" idx="1"/>
          </p:nvPr>
        </p:nvSpPr>
        <p:spPr>
          <a:xfrm>
            <a:off x="1143001" y="5439202"/>
            <a:ext cx="4175307" cy="732995"/>
          </a:xfrm>
        </p:spPr>
        <p:txBody>
          <a:bodyPr>
            <a:normAutofit/>
          </a:bodyPr>
          <a:lstStyle/>
          <a:p>
            <a:r>
              <a:rPr lang="en-US" dirty="0"/>
              <a:t>Group- 1</a:t>
            </a:r>
          </a:p>
          <a:p>
            <a:endParaRPr lang="en-IN" dirty="0"/>
          </a:p>
        </p:txBody>
      </p:sp>
      <p:pic>
        <p:nvPicPr>
          <p:cNvPr id="4" name="Video 3">
            <a:extLst>
              <a:ext uri="{FF2B5EF4-FFF2-40B4-BE49-F238E27FC236}">
                <a16:creationId xmlns:a16="http://schemas.microsoft.com/office/drawing/2014/main" id="{90714EDE-76E3-2370-1CA4-48BD831986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8257622" y="3939385"/>
            <a:ext cx="3290910" cy="1845879"/>
          </a:xfrm>
          <a:prstGeom prst="rect">
            <a:avLst/>
          </a:prstGeom>
        </p:spPr>
      </p:pic>
      <p:pic>
        <p:nvPicPr>
          <p:cNvPr id="7" name="Audio 6">
            <a:hlinkClick r:id="" action="ppaction://media"/>
            <a:extLst>
              <a:ext uri="{FF2B5EF4-FFF2-40B4-BE49-F238E27FC236}">
                <a16:creationId xmlns:a16="http://schemas.microsoft.com/office/drawing/2014/main" id="{CB8CA38A-9360-4236-9FD6-31DACE1DC61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6204592"/>
      </p:ext>
    </p:extLst>
  </p:cSld>
  <p:clrMapOvr>
    <a:masterClrMapping/>
  </p:clrMapOvr>
  <mc:AlternateContent xmlns:mc="http://schemas.openxmlformats.org/markup-compatibility/2006">
    <mc:Choice xmlns:p14="http://schemas.microsoft.com/office/powerpoint/2010/main" Requires="p14">
      <p:transition spd="slow" p14:dur="2000" advTm="660"/>
    </mc:Choice>
    <mc:Fallback>
      <p:transition spd="slow" advTm="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0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98" objId="4"/>
        <p14:pauseEvt time="606" objId="4"/>
        <p14:stopEvt time="606"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B672-C3EE-4524-AE26-DA30F9DA237C}"/>
              </a:ext>
            </a:extLst>
          </p:cNvPr>
          <p:cNvSpPr>
            <a:spLocks noGrp="1"/>
          </p:cNvSpPr>
          <p:nvPr>
            <p:ph type="ctrTitle"/>
          </p:nvPr>
        </p:nvSpPr>
        <p:spPr/>
        <p:txBody>
          <a:bodyPr/>
          <a:lstStyle/>
          <a:p>
            <a:pPr algn="ctr"/>
            <a:r>
              <a:rPr lang="en-US" dirty="0"/>
              <a:t>Thank You</a:t>
            </a:r>
            <a:endParaRPr lang="en-IN" dirty="0"/>
          </a:p>
        </p:txBody>
      </p:sp>
      <p:sp>
        <p:nvSpPr>
          <p:cNvPr id="3" name="Subtitle 2">
            <a:extLst>
              <a:ext uri="{FF2B5EF4-FFF2-40B4-BE49-F238E27FC236}">
                <a16:creationId xmlns:a16="http://schemas.microsoft.com/office/drawing/2014/main" id="{4621A76A-7E72-4FFB-BFCA-73C3C516377C}"/>
              </a:ext>
            </a:extLst>
          </p:cNvPr>
          <p:cNvSpPr>
            <a:spLocks noGrp="1"/>
          </p:cNvSpPr>
          <p:nvPr>
            <p:ph type="subTitle" idx="1"/>
          </p:nvPr>
        </p:nvSpPr>
        <p:spPr>
          <a:xfrm>
            <a:off x="2417780" y="2299318"/>
            <a:ext cx="8637072" cy="2209508"/>
          </a:xfrm>
        </p:spPr>
        <p:txBody>
          <a:bodyPr/>
          <a:lstStyle/>
          <a:p>
            <a:endParaRPr lang="en-IN" dirty="0"/>
          </a:p>
        </p:txBody>
      </p:sp>
    </p:spTree>
    <p:extLst>
      <p:ext uri="{BB962C8B-B14F-4D97-AF65-F5344CB8AC3E}">
        <p14:creationId xmlns:p14="http://schemas.microsoft.com/office/powerpoint/2010/main" val="31417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5042-2A61-4406-B58E-7B0065392C01}"/>
              </a:ext>
            </a:extLst>
          </p:cNvPr>
          <p:cNvSpPr>
            <a:spLocks noGrp="1"/>
          </p:cNvSpPr>
          <p:nvPr>
            <p:ph type="title"/>
          </p:nvPr>
        </p:nvSpPr>
        <p:spPr>
          <a:xfrm>
            <a:off x="1451580" y="630316"/>
            <a:ext cx="4176511" cy="1223440"/>
          </a:xfrm>
        </p:spPr>
        <p:txBody>
          <a:bodyPr vert="horz" lIns="91440" tIns="45720" rIns="91440" bIns="45720" rtlCol="0" anchor="t">
            <a:normAutofit/>
          </a:bodyPr>
          <a:lstStyle/>
          <a:p>
            <a:pPr algn="ctr"/>
            <a:r>
              <a:rPr lang="en-US" sz="3200" dirty="0"/>
              <a:t>Team Member</a:t>
            </a:r>
          </a:p>
        </p:txBody>
      </p:sp>
      <p:sp>
        <p:nvSpPr>
          <p:cNvPr id="9" name="Content Placeholder 8">
            <a:extLst>
              <a:ext uri="{FF2B5EF4-FFF2-40B4-BE49-F238E27FC236}">
                <a16:creationId xmlns:a16="http://schemas.microsoft.com/office/drawing/2014/main" id="{D9EA7903-E885-46F0-9148-97054111A12F}"/>
              </a:ext>
            </a:extLst>
          </p:cNvPr>
          <p:cNvSpPr>
            <a:spLocks noGrp="1"/>
          </p:cNvSpPr>
          <p:nvPr>
            <p:ph idx="1"/>
          </p:nvPr>
        </p:nvSpPr>
        <p:spPr>
          <a:xfrm>
            <a:off x="6174296" y="798974"/>
            <a:ext cx="4881888" cy="4658826"/>
          </a:xfrm>
        </p:spPr>
        <p:txBody>
          <a:bodyPr/>
          <a:lstStyle/>
          <a:p>
            <a:pPr marL="0" indent="0">
              <a:buNone/>
            </a:pPr>
            <a:r>
              <a:rPr lang="en-US" dirty="0"/>
              <a:t>Mentor</a:t>
            </a:r>
          </a:p>
          <a:p>
            <a:pPr marL="0" indent="0">
              <a:buNone/>
            </a:pPr>
            <a:r>
              <a:rPr lang="en-US" sz="1800" dirty="0">
                <a:solidFill>
                  <a:srgbClr val="002776"/>
                </a:solidFill>
                <a:ea typeface="Verdana"/>
                <a:cs typeface="Verdana"/>
                <a:sym typeface="Verdana"/>
              </a:rPr>
              <a:t>Ms. .Neha </a:t>
            </a:r>
          </a:p>
          <a:p>
            <a:pPr marL="0" indent="0">
              <a:buNone/>
            </a:pPr>
            <a:endParaRPr lang="en-US" dirty="0">
              <a:solidFill>
                <a:srgbClr val="002776"/>
              </a:solidFill>
              <a:ea typeface="Verdana"/>
              <a:sym typeface="Verdana"/>
            </a:endParaRPr>
          </a:p>
          <a:p>
            <a:pPr marL="0" indent="0">
              <a:buNone/>
            </a:pPr>
            <a:r>
              <a:rPr lang="en-IN" dirty="0"/>
              <a:t> 			Date:</a:t>
            </a:r>
            <a:r>
              <a:rPr lang="en-US" sz="1600" dirty="0">
                <a:solidFill>
                  <a:srgbClr val="002776"/>
                </a:solidFill>
                <a:ea typeface="Verdana"/>
                <a:cs typeface="Verdana"/>
                <a:sym typeface="Verdana"/>
              </a:rPr>
              <a:t>23-02-2022 </a:t>
            </a:r>
            <a:r>
              <a:rPr lang="en-IN" dirty="0"/>
              <a:t>	</a:t>
            </a:r>
          </a:p>
        </p:txBody>
      </p:sp>
      <p:sp>
        <p:nvSpPr>
          <p:cNvPr id="4" name="Text Placeholder 3">
            <a:extLst>
              <a:ext uri="{FF2B5EF4-FFF2-40B4-BE49-F238E27FC236}">
                <a16:creationId xmlns:a16="http://schemas.microsoft.com/office/drawing/2014/main" id="{C3159491-FD43-4F40-ABA4-6EBE157C764D}"/>
              </a:ext>
            </a:extLst>
          </p:cNvPr>
          <p:cNvSpPr>
            <a:spLocks noGrp="1"/>
          </p:cNvSpPr>
          <p:nvPr>
            <p:ph type="body" sz="half" idx="2"/>
          </p:nvPr>
        </p:nvSpPr>
        <p:spPr>
          <a:xfrm>
            <a:off x="1197960" y="1207364"/>
            <a:ext cx="4244051" cy="1890944"/>
          </a:xfrm>
        </p:spPr>
        <p:txBody>
          <a:bodyPr vert="horz" lIns="91440" tIns="45720" rIns="91440" bIns="45720" rtlCol="0" anchor="t">
            <a:normAutofit fontScale="62500" lnSpcReduction="20000"/>
          </a:bodyPr>
          <a:lstStyle/>
          <a:p>
            <a:pPr indent="-228600">
              <a:buFont typeface="Arial" panose="020B0604020202020204" pitchFamily="34" charset="0"/>
              <a:buChar char="•"/>
            </a:pPr>
            <a:r>
              <a:rPr lang="en-US" sz="1400" i="0" dirty="0"/>
              <a:t>Farhat Imam</a:t>
            </a:r>
          </a:p>
          <a:p>
            <a:pPr indent="-228600">
              <a:buFont typeface="Arial" panose="020B0604020202020204" pitchFamily="34" charset="0"/>
              <a:buChar char="•"/>
            </a:pPr>
            <a:r>
              <a:rPr lang="en-US" sz="1400" i="0" dirty="0"/>
              <a:t>Rupesh M</a:t>
            </a:r>
          </a:p>
          <a:p>
            <a:pPr indent="-228600">
              <a:buFont typeface="Arial" panose="020B0604020202020204" pitchFamily="34" charset="0"/>
              <a:buChar char="•"/>
            </a:pPr>
            <a:r>
              <a:rPr lang="en-IN" sz="1400" i="0" dirty="0">
                <a:effectLst/>
                <a:latin typeface="Arial" panose="020B0604020202020204" pitchFamily="34" charset="0"/>
              </a:rPr>
              <a:t>Shreyas Shrinivas</a:t>
            </a:r>
            <a:endParaRPr lang="en-US" sz="1400" dirty="0">
              <a:effectLst/>
              <a:latin typeface="Arial" panose="020B0604020202020204" pitchFamily="34" charset="0"/>
            </a:endParaRPr>
          </a:p>
          <a:p>
            <a:pPr indent="-228600">
              <a:buFont typeface="Arial" panose="020B0604020202020204" pitchFamily="34" charset="0"/>
              <a:buChar char="•"/>
            </a:pPr>
            <a:r>
              <a:rPr lang="en-IN" sz="1400" i="0" dirty="0">
                <a:effectLst/>
                <a:latin typeface="Arial" panose="020B0604020202020204" pitchFamily="34" charset="0"/>
              </a:rPr>
              <a:t>Shreesh Shrinivas</a:t>
            </a:r>
            <a:endParaRPr lang="en-US" sz="1400" i="0" dirty="0">
              <a:latin typeface="Arial" panose="020B0604020202020204" pitchFamily="34" charset="0"/>
            </a:endParaRPr>
          </a:p>
          <a:p>
            <a:pPr indent="-228600">
              <a:buFont typeface="Arial" panose="020B0604020202020204" pitchFamily="34" charset="0"/>
              <a:buChar char="•"/>
            </a:pPr>
            <a:r>
              <a:rPr lang="en-IN" sz="1400" i="0" dirty="0">
                <a:effectLst/>
                <a:latin typeface="Arial" panose="020B0604020202020204" pitchFamily="34" charset="0"/>
              </a:rPr>
              <a:t>S K Mohammad Akhleem Nawaz</a:t>
            </a:r>
            <a:endParaRPr lang="en-US" sz="1400" dirty="0">
              <a:effectLst/>
              <a:latin typeface="Arial" panose="020B0604020202020204" pitchFamily="34" charset="0"/>
            </a:endParaRPr>
          </a:p>
          <a:p>
            <a:pPr indent="-228600">
              <a:buFont typeface="Arial" panose="020B0604020202020204" pitchFamily="34" charset="0"/>
              <a:buChar char="•"/>
            </a:pPr>
            <a:r>
              <a:rPr lang="en-IN" sz="1400" i="0" dirty="0">
                <a:effectLst/>
                <a:latin typeface="Arial" panose="020B0604020202020204" pitchFamily="34" charset="0"/>
              </a:rPr>
              <a:t>Khan Osama Shamim</a:t>
            </a:r>
            <a:endParaRPr lang="en-US" sz="1400" i="0" dirty="0">
              <a:latin typeface="Arial" panose="020B0604020202020204" pitchFamily="34" charset="0"/>
            </a:endParaRPr>
          </a:p>
          <a:p>
            <a:pPr indent="-228600">
              <a:buFont typeface="Arial" panose="020B0604020202020204" pitchFamily="34" charset="0"/>
              <a:buChar char="•"/>
            </a:pPr>
            <a:r>
              <a:rPr lang="en-IN" sz="1400" i="0" dirty="0">
                <a:effectLst/>
                <a:latin typeface="Arial" panose="020B0604020202020204" pitchFamily="34" charset="0"/>
              </a:rPr>
              <a:t>Jagdish Nirwani</a:t>
            </a:r>
            <a:endParaRPr lang="en-US" sz="1400" i="0" dirty="0"/>
          </a:p>
          <a:p>
            <a:pPr indent="-228600">
              <a:buFont typeface="Arial" panose="020B0604020202020204" pitchFamily="34" charset="0"/>
              <a:buChar char="•"/>
            </a:pPr>
            <a:endParaRPr lang="en-US" i="0" dirty="0"/>
          </a:p>
          <a:p>
            <a:pPr indent="-228600">
              <a:buFont typeface="Arial" panose="020B0604020202020204" pitchFamily="34" charset="0"/>
              <a:buChar char="•"/>
            </a:pPr>
            <a:endParaRPr lang="en-US" dirty="0"/>
          </a:p>
          <a:p>
            <a:pPr indent="-228600">
              <a:buFont typeface="Arial" panose="020B0604020202020204" pitchFamily="34" charset="0"/>
              <a:buChar char="•"/>
            </a:pPr>
            <a:endParaRPr lang="en-US" dirty="0"/>
          </a:p>
        </p:txBody>
      </p:sp>
    </p:spTree>
    <p:extLst>
      <p:ext uri="{BB962C8B-B14F-4D97-AF65-F5344CB8AC3E}">
        <p14:creationId xmlns:p14="http://schemas.microsoft.com/office/powerpoint/2010/main" val="1719374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3322-ED99-4FC5-9FD6-90B7C6DD7901}"/>
              </a:ext>
            </a:extLst>
          </p:cNvPr>
          <p:cNvSpPr>
            <a:spLocks noGrp="1"/>
          </p:cNvSpPr>
          <p:nvPr>
            <p:ph type="title"/>
          </p:nvPr>
        </p:nvSpPr>
        <p:spPr>
          <a:xfrm>
            <a:off x="2361460" y="577050"/>
            <a:ext cx="6960094" cy="901084"/>
          </a:xfrm>
        </p:spPr>
        <p:style>
          <a:lnRef idx="2">
            <a:schemeClr val="accent2"/>
          </a:lnRef>
          <a:fillRef idx="1">
            <a:schemeClr val="lt1"/>
          </a:fillRef>
          <a:effectRef idx="0">
            <a:schemeClr val="accent2"/>
          </a:effectRef>
          <a:fontRef idx="minor">
            <a:schemeClr val="dk1"/>
          </a:fontRef>
        </p:style>
        <p:txBody>
          <a:bodyPr>
            <a:noAutofit/>
          </a:bodyPr>
          <a:lstStyle/>
          <a:p>
            <a:pPr algn="ctr"/>
            <a:r>
              <a:rPr lang="en-US" dirty="0"/>
              <a:t>Project Workflow</a:t>
            </a:r>
            <a:br>
              <a:rPr lang="en-US" dirty="0"/>
            </a:br>
            <a:endParaRPr lang="en-IN" dirty="0"/>
          </a:p>
        </p:txBody>
      </p:sp>
      <p:sp>
        <p:nvSpPr>
          <p:cNvPr id="4" name="Rectangle 3">
            <a:extLst>
              <a:ext uri="{FF2B5EF4-FFF2-40B4-BE49-F238E27FC236}">
                <a16:creationId xmlns:a16="http://schemas.microsoft.com/office/drawing/2014/main" id="{AAEF181F-B491-48EB-AF55-7B710F09B3CA}"/>
              </a:ext>
            </a:extLst>
          </p:cNvPr>
          <p:cNvSpPr/>
          <p:nvPr/>
        </p:nvSpPr>
        <p:spPr>
          <a:xfrm>
            <a:off x="781236" y="2432482"/>
            <a:ext cx="2343704" cy="683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Set	</a:t>
            </a:r>
            <a:endParaRPr lang="en-IN" dirty="0"/>
          </a:p>
        </p:txBody>
      </p:sp>
      <p:sp>
        <p:nvSpPr>
          <p:cNvPr id="5" name="Rectangle 4">
            <a:extLst>
              <a:ext uri="{FF2B5EF4-FFF2-40B4-BE49-F238E27FC236}">
                <a16:creationId xmlns:a16="http://schemas.microsoft.com/office/drawing/2014/main" id="{8E1056E2-57E0-419D-9F42-F429C2352CE7}"/>
              </a:ext>
            </a:extLst>
          </p:cNvPr>
          <p:cNvSpPr/>
          <p:nvPr/>
        </p:nvSpPr>
        <p:spPr>
          <a:xfrm>
            <a:off x="4058575" y="2432482"/>
            <a:ext cx="2343704" cy="683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 the data set(EDA)	</a:t>
            </a:r>
            <a:endParaRPr lang="en-IN" dirty="0"/>
          </a:p>
        </p:txBody>
      </p:sp>
      <p:sp>
        <p:nvSpPr>
          <p:cNvPr id="6" name="Rectangle 5">
            <a:extLst>
              <a:ext uri="{FF2B5EF4-FFF2-40B4-BE49-F238E27FC236}">
                <a16:creationId xmlns:a16="http://schemas.microsoft.com/office/drawing/2014/main" id="{49AA7AF3-B2C0-4DED-B350-CA86DA2D2392}"/>
              </a:ext>
            </a:extLst>
          </p:cNvPr>
          <p:cNvSpPr/>
          <p:nvPr/>
        </p:nvSpPr>
        <p:spPr>
          <a:xfrm>
            <a:off x="7406937" y="2432482"/>
            <a:ext cx="2331867" cy="683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Building</a:t>
            </a:r>
            <a:endParaRPr lang="en-IN" dirty="0"/>
          </a:p>
        </p:txBody>
      </p:sp>
      <p:sp>
        <p:nvSpPr>
          <p:cNvPr id="7" name="Rectangle 6">
            <a:extLst>
              <a:ext uri="{FF2B5EF4-FFF2-40B4-BE49-F238E27FC236}">
                <a16:creationId xmlns:a16="http://schemas.microsoft.com/office/drawing/2014/main" id="{0B04386E-CC40-4A2E-B415-61935DCF7887}"/>
              </a:ext>
            </a:extLst>
          </p:cNvPr>
          <p:cNvSpPr/>
          <p:nvPr/>
        </p:nvSpPr>
        <p:spPr>
          <a:xfrm>
            <a:off x="4219854" y="4043780"/>
            <a:ext cx="2343704" cy="683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endParaRPr lang="en-IN" dirty="0"/>
          </a:p>
        </p:txBody>
      </p:sp>
      <p:sp>
        <p:nvSpPr>
          <p:cNvPr id="8" name="Arrow: Right 7">
            <a:extLst>
              <a:ext uri="{FF2B5EF4-FFF2-40B4-BE49-F238E27FC236}">
                <a16:creationId xmlns:a16="http://schemas.microsoft.com/office/drawing/2014/main" id="{237965D1-7F0E-4269-A3BC-616B4432E889}"/>
              </a:ext>
            </a:extLst>
          </p:cNvPr>
          <p:cNvSpPr/>
          <p:nvPr/>
        </p:nvSpPr>
        <p:spPr>
          <a:xfrm>
            <a:off x="3124941" y="2565647"/>
            <a:ext cx="933634" cy="337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65C1A68A-31AA-4606-9323-EBD9E2EC0089}"/>
              </a:ext>
            </a:extLst>
          </p:cNvPr>
          <p:cNvSpPr/>
          <p:nvPr/>
        </p:nvSpPr>
        <p:spPr>
          <a:xfrm>
            <a:off x="6441490" y="2565647"/>
            <a:ext cx="933634" cy="337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62283D32-10C7-483A-B239-0B234F692F02}"/>
              </a:ext>
            </a:extLst>
          </p:cNvPr>
          <p:cNvSpPr/>
          <p:nvPr/>
        </p:nvSpPr>
        <p:spPr>
          <a:xfrm rot="5400000">
            <a:off x="4924889" y="3411245"/>
            <a:ext cx="933634" cy="337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604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2251-7781-4432-8EF1-B072691EEC92}"/>
              </a:ext>
            </a:extLst>
          </p:cNvPr>
          <p:cNvSpPr>
            <a:spLocks noGrp="1"/>
          </p:cNvSpPr>
          <p:nvPr>
            <p:ph type="title"/>
          </p:nvPr>
        </p:nvSpPr>
        <p:spPr/>
        <p:txBody>
          <a:bodyPr>
            <a:normAutofit fontScale="90000"/>
          </a:bodyPr>
          <a:lstStyle/>
          <a:p>
            <a:pPr algn="ctr"/>
            <a:r>
              <a:rPr lang="en-US" b="1" dirty="0">
                <a:latin typeface="Calibri Light" panose="020F0302020204030204" pitchFamily="34" charset="0"/>
                <a:cs typeface="Calibri Light" panose="020F0302020204030204" pitchFamily="34" charset="0"/>
              </a:rPr>
              <a:t>What is Recommendation System</a:t>
            </a:r>
            <a:br>
              <a:rPr lang="en-US" b="1" dirty="0">
                <a:latin typeface="Calibri Light" panose="020F0302020204030204" pitchFamily="34" charset="0"/>
                <a:cs typeface="Calibri Light" panose="020F0302020204030204" pitchFamily="34" charset="0"/>
              </a:rPr>
            </a:br>
            <a:br>
              <a:rPr lang="en-US" dirty="0">
                <a:latin typeface="Calibri Light" panose="020F0302020204030204" pitchFamily="34" charset="0"/>
                <a:cs typeface="Calibri Light" panose="020F0302020204030204" pitchFamily="34" charset="0"/>
              </a:rPr>
            </a:br>
            <a:br>
              <a:rPr lang="en-US" dirty="0">
                <a:latin typeface="Calibri Light" panose="020F0302020204030204" pitchFamily="34" charset="0"/>
                <a:cs typeface="Calibri Light" panose="020F0302020204030204" pitchFamily="34" charset="0"/>
              </a:rPr>
            </a:br>
            <a:r>
              <a:rPr lang="en-US" sz="3100" dirty="0">
                <a:latin typeface="Calibri Light" panose="020F0302020204030204" pitchFamily="34" charset="0"/>
                <a:cs typeface="Calibri Light" panose="020F0302020204030204" pitchFamily="34" charset="0"/>
              </a:rPr>
              <a:t>Recommender systems are the systems that are designed to recommend things to the user based on many different factors. These systems predict the most likely product that the users are most likely to purchase and are of interest to. Companies like NETFLIX, Amazon, etc. use recommender systems to help their users to identify the correct product or movies for them</a:t>
            </a:r>
            <a:r>
              <a:rPr lang="en-US" dirty="0">
                <a:latin typeface="Calibri Light" panose="020F0302020204030204" pitchFamily="34" charset="0"/>
                <a:cs typeface="Calibri Light" panose="020F0302020204030204" pitchFamily="34" charset="0"/>
              </a:rPr>
              <a:t>. </a:t>
            </a:r>
            <a:br>
              <a:rPr lang="en-US" dirty="0">
                <a:latin typeface="Calibri Light" panose="020F0302020204030204" pitchFamily="34" charset="0"/>
                <a:cs typeface="Calibri Light" panose="020F0302020204030204" pitchFamily="34" charset="0"/>
              </a:rPr>
            </a:br>
            <a:br>
              <a:rPr lang="en-US" dirty="0">
                <a:latin typeface="Calibri Light" panose="020F0302020204030204" pitchFamily="34" charset="0"/>
                <a:cs typeface="Calibri Light" panose="020F0302020204030204" pitchFamily="34" charset="0"/>
              </a:rPr>
            </a:br>
            <a:br>
              <a:rPr lang="en-US" dirty="0">
                <a:latin typeface="Calibri Light" panose="020F0302020204030204" pitchFamily="34" charset="0"/>
                <a:cs typeface="Calibri Light" panose="020F0302020204030204" pitchFamily="34" charset="0"/>
              </a:rPr>
            </a:br>
            <a:endParaRPr lang="en-I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7462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224D-F537-4074-BF54-98096BC37EF6}"/>
              </a:ext>
            </a:extLst>
          </p:cNvPr>
          <p:cNvSpPr>
            <a:spLocks noGrp="1"/>
          </p:cNvSpPr>
          <p:nvPr>
            <p:ph type="title"/>
          </p:nvPr>
        </p:nvSpPr>
        <p:spPr/>
        <p:txBody>
          <a:bodyPr/>
          <a:lstStyle/>
          <a:p>
            <a:r>
              <a:rPr lang="en-IN" dirty="0"/>
              <a:t>Why the Recommendation system?</a:t>
            </a:r>
          </a:p>
        </p:txBody>
      </p:sp>
      <p:sp>
        <p:nvSpPr>
          <p:cNvPr id="3" name="Content Placeholder 2">
            <a:extLst>
              <a:ext uri="{FF2B5EF4-FFF2-40B4-BE49-F238E27FC236}">
                <a16:creationId xmlns:a16="http://schemas.microsoft.com/office/drawing/2014/main" id="{529CF328-98D7-465D-8F87-310C266EEC29}"/>
              </a:ext>
            </a:extLst>
          </p:cNvPr>
          <p:cNvSpPr>
            <a:spLocks noGrp="1"/>
          </p:cNvSpPr>
          <p:nvPr>
            <p:ph idx="1"/>
          </p:nvPr>
        </p:nvSpPr>
        <p:spPr/>
        <p:txBody>
          <a:bodyPr/>
          <a:lstStyle/>
          <a:p>
            <a:pPr rtl="0">
              <a:buFont typeface="Arial" panose="020B0604020202020204" pitchFamily="34" charset="0"/>
              <a:buChar char="•"/>
            </a:pPr>
            <a:r>
              <a:rPr lang="en-US" dirty="0"/>
              <a:t>Benefits users in finding items of their interest.</a:t>
            </a:r>
          </a:p>
          <a:p>
            <a:pPr rtl="0">
              <a:buFont typeface="Arial" panose="020B0604020202020204" pitchFamily="34" charset="0"/>
              <a:buChar char="•"/>
            </a:pPr>
            <a:r>
              <a:rPr lang="en-US" dirty="0"/>
              <a:t>Help item providers in delivering their items to the right user.</a:t>
            </a:r>
          </a:p>
          <a:p>
            <a:pPr rtl="0">
              <a:buFont typeface="Arial" panose="020B0604020202020204" pitchFamily="34" charset="0"/>
              <a:buChar char="•"/>
            </a:pPr>
            <a:r>
              <a:rPr lang="en-US" dirty="0"/>
              <a:t>Identity products that are most relevant to users.</a:t>
            </a:r>
          </a:p>
          <a:p>
            <a:pPr rtl="0">
              <a:buFont typeface="Arial" panose="020B0604020202020204" pitchFamily="34" charset="0"/>
              <a:buChar char="•"/>
            </a:pPr>
            <a:r>
              <a:rPr lang="en-US" dirty="0"/>
              <a:t>Personalized content.</a:t>
            </a:r>
          </a:p>
          <a:p>
            <a:pPr rtl="0">
              <a:buFont typeface="Arial" panose="020B0604020202020204" pitchFamily="34" charset="0"/>
              <a:buChar char="•"/>
            </a:pPr>
            <a:r>
              <a:rPr lang="en-US" dirty="0"/>
              <a:t>Help websites to improve user engagement.</a:t>
            </a:r>
          </a:p>
          <a:p>
            <a:endParaRPr lang="en-IN" dirty="0"/>
          </a:p>
        </p:txBody>
      </p:sp>
    </p:spTree>
    <p:extLst>
      <p:ext uri="{BB962C8B-B14F-4D97-AF65-F5344CB8AC3E}">
        <p14:creationId xmlns:p14="http://schemas.microsoft.com/office/powerpoint/2010/main" val="3481313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7F237-FABD-4C0D-925A-4BD82A31EB04}"/>
              </a:ext>
            </a:extLst>
          </p:cNvPr>
          <p:cNvSpPr>
            <a:spLocks noGrp="1"/>
          </p:cNvSpPr>
          <p:nvPr>
            <p:ph type="title"/>
          </p:nvPr>
        </p:nvSpPr>
        <p:spPr>
          <a:xfrm>
            <a:off x="1450975" y="213969"/>
            <a:ext cx="9603275" cy="1049235"/>
          </a:xfrm>
        </p:spPr>
        <p:txBody>
          <a:bodyPr>
            <a:normAutofit/>
          </a:bodyPr>
          <a:lstStyle/>
          <a:p>
            <a:pPr algn="ctr"/>
            <a:r>
              <a:rPr lang="en-IN" b="1" u="sng" dirty="0"/>
              <a:t>Types of Recommendation System</a:t>
            </a:r>
            <a:br>
              <a:rPr lang="en-IN" b="1" dirty="0"/>
            </a:br>
            <a:endParaRPr lang="en-IN" dirty="0"/>
          </a:p>
        </p:txBody>
      </p:sp>
      <p:pic>
        <p:nvPicPr>
          <p:cNvPr id="7" name="Content Placeholder 6" descr="Diagram&#10;&#10;Description automatically generated">
            <a:extLst>
              <a:ext uri="{FF2B5EF4-FFF2-40B4-BE49-F238E27FC236}">
                <a16:creationId xmlns:a16="http://schemas.microsoft.com/office/drawing/2014/main" id="{60E89A3A-8FFA-4BB0-B6B5-C13348BC4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0975" y="1890944"/>
            <a:ext cx="9007475" cy="4001148"/>
          </a:xfrm>
        </p:spPr>
      </p:pic>
    </p:spTree>
    <p:extLst>
      <p:ext uri="{BB962C8B-B14F-4D97-AF65-F5344CB8AC3E}">
        <p14:creationId xmlns:p14="http://schemas.microsoft.com/office/powerpoint/2010/main" val="326263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D786-020C-49F9-AA14-45BBBCE047E2}"/>
              </a:ext>
            </a:extLst>
          </p:cNvPr>
          <p:cNvSpPr>
            <a:spLocks noGrp="1"/>
          </p:cNvSpPr>
          <p:nvPr>
            <p:ph type="title"/>
          </p:nvPr>
        </p:nvSpPr>
        <p:spPr/>
        <p:txBody>
          <a:bodyPr/>
          <a:lstStyle/>
          <a:p>
            <a:pPr algn="ctr"/>
            <a:r>
              <a:rPr lang="en-IN" b="1" dirty="0">
                <a:solidFill>
                  <a:srgbClr val="000000"/>
                </a:solidFill>
                <a:effectLst/>
                <a:latin typeface="Calibri Light" panose="020F0302020204030204" pitchFamily="34" charset="0"/>
                <a:cs typeface="Calibri Light" panose="020F0302020204030204" pitchFamily="34" charset="0"/>
              </a:rPr>
              <a:t>Content-based Filtering</a:t>
            </a:r>
            <a:br>
              <a:rPr lang="en-IN" b="1" dirty="0">
                <a:effectLst/>
                <a:latin typeface="Calibri Light" panose="020F0302020204030204" pitchFamily="34" charset="0"/>
                <a:cs typeface="Calibri Light" panose="020F0302020204030204" pitchFamily="34" charset="0"/>
              </a:rPr>
            </a:br>
            <a:endParaRPr lang="en-IN"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DAAA36E4-9B26-465F-B1D6-B946962057DF}"/>
              </a:ext>
            </a:extLst>
          </p:cNvPr>
          <p:cNvSpPr>
            <a:spLocks noGrp="1"/>
          </p:cNvSpPr>
          <p:nvPr>
            <p:ph idx="1"/>
          </p:nvPr>
        </p:nvSpPr>
        <p:spPr/>
        <p:txBody>
          <a:bodyPr/>
          <a:lstStyle/>
          <a:p>
            <a:r>
              <a:rPr lang="en-US" dirty="0">
                <a:latin typeface="Calibri Light" panose="020F0302020204030204" pitchFamily="34" charset="0"/>
                <a:cs typeface="Calibri Light" panose="020F0302020204030204" pitchFamily="34" charset="0"/>
              </a:rPr>
              <a:t>The second most popular recommendation system, content-based filtering takes items bought as input data to recommend similar items. Recommendations are specific to every user under content-based filtering, therefore, can scale to a large user base. Such recommendations are often found across eCommerce portals, video streaming apps, and digital libraries under the “Similar products” or “Recommended items” tags.</a:t>
            </a:r>
            <a:endParaRPr lang="en-IN"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2493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18F9-EAA0-421A-BEBA-EB349ED30B09}"/>
              </a:ext>
            </a:extLst>
          </p:cNvPr>
          <p:cNvSpPr>
            <a:spLocks noGrp="1"/>
          </p:cNvSpPr>
          <p:nvPr>
            <p:ph type="title"/>
          </p:nvPr>
        </p:nvSpPr>
        <p:spPr/>
        <p:txBody>
          <a:bodyPr/>
          <a:lstStyle/>
          <a:p>
            <a:r>
              <a:rPr lang="en-US" dirty="0"/>
              <a:t>Project Motive</a:t>
            </a:r>
            <a:br>
              <a:rPr lang="en-US" dirty="0"/>
            </a:br>
            <a:endParaRPr lang="en-IN" dirty="0"/>
          </a:p>
        </p:txBody>
      </p:sp>
      <p:sp>
        <p:nvSpPr>
          <p:cNvPr id="3" name="Content Placeholder 2">
            <a:extLst>
              <a:ext uri="{FF2B5EF4-FFF2-40B4-BE49-F238E27FC236}">
                <a16:creationId xmlns:a16="http://schemas.microsoft.com/office/drawing/2014/main" id="{718DE58E-985F-495C-A5ED-748AB0C3D4EC}"/>
              </a:ext>
            </a:extLst>
          </p:cNvPr>
          <p:cNvSpPr>
            <a:spLocks noGrp="1"/>
          </p:cNvSpPr>
          <p:nvPr>
            <p:ph idx="1"/>
          </p:nvPr>
        </p:nvSpPr>
        <p:spPr/>
        <p:txBody>
          <a:bodyPr/>
          <a:lstStyle/>
          <a:p>
            <a:r>
              <a:rPr lang="en-US" dirty="0"/>
              <a:t>Music Based Recommendation System is based on the relaxing and Mediation Songs. We are Building a recommendation System Where user can get a recommendation of based on tags or similar music search or user history. Which will given user to get a glance of similar song which he/she is interested</a:t>
            </a:r>
          </a:p>
          <a:p>
            <a:endParaRPr lang="en-IN" dirty="0"/>
          </a:p>
        </p:txBody>
      </p:sp>
    </p:spTree>
    <p:extLst>
      <p:ext uri="{BB962C8B-B14F-4D97-AF65-F5344CB8AC3E}">
        <p14:creationId xmlns:p14="http://schemas.microsoft.com/office/powerpoint/2010/main" val="60358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42CA3-FF30-4BF8-B7D4-483F614659B9}"/>
              </a:ext>
            </a:extLst>
          </p:cNvPr>
          <p:cNvSpPr>
            <a:spLocks noGrp="1"/>
          </p:cNvSpPr>
          <p:nvPr>
            <p:ph type="title"/>
          </p:nvPr>
        </p:nvSpPr>
        <p:spPr/>
        <p:txBody>
          <a:bodyPr/>
          <a:lstStyle/>
          <a:p>
            <a:r>
              <a:rPr lang="en-US" dirty="0"/>
              <a:t>Final </a:t>
            </a:r>
            <a:r>
              <a:rPr lang="en-US" dirty="0" err="1"/>
              <a:t>OutPut</a:t>
            </a:r>
            <a:endParaRPr lang="en-IN" dirty="0"/>
          </a:p>
        </p:txBody>
      </p:sp>
      <p:pic>
        <p:nvPicPr>
          <p:cNvPr id="5" name="Content Placeholder 4" descr="Graphical user interface, application, website&#10;&#10;Description automatically generated">
            <a:extLst>
              <a:ext uri="{FF2B5EF4-FFF2-40B4-BE49-F238E27FC236}">
                <a16:creationId xmlns:a16="http://schemas.microsoft.com/office/drawing/2014/main" id="{93DD0DD8-5E20-4D9F-AB38-90AF05D295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366" y="2016125"/>
            <a:ext cx="7707593" cy="3449638"/>
          </a:xfrm>
        </p:spPr>
      </p:pic>
    </p:spTree>
    <p:extLst>
      <p:ext uri="{BB962C8B-B14F-4D97-AF65-F5344CB8AC3E}">
        <p14:creationId xmlns:p14="http://schemas.microsoft.com/office/powerpoint/2010/main" val="347760669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50</TotalTime>
  <Words>316</Words>
  <Application>Microsoft Office PowerPoint</Application>
  <PresentationFormat>Widescreen</PresentationFormat>
  <Paragraphs>34</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 Light</vt:lpstr>
      <vt:lpstr>Gill Sans MT</vt:lpstr>
      <vt:lpstr>Gallery</vt:lpstr>
      <vt:lpstr>Music Recommendation System- Content Based</vt:lpstr>
      <vt:lpstr>Team Member</vt:lpstr>
      <vt:lpstr>Project Workflow </vt:lpstr>
      <vt:lpstr>What is Recommendation System   Recommender systems are the systems that are designed to recommend things to the user based on many different factors. These systems predict the most likely product that the users are most likely to purchase and are of interest to. Companies like NETFLIX, Amazon, etc. use recommender systems to help their users to identify the correct product or movies for them.    </vt:lpstr>
      <vt:lpstr>Why the Recommendation system?</vt:lpstr>
      <vt:lpstr>Types of Recommendation System </vt:lpstr>
      <vt:lpstr>Content-based Filtering </vt:lpstr>
      <vt:lpstr>Project Motive </vt:lpstr>
      <vt:lpstr>Final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Recommendation System- Content Based</dc:title>
  <dc:creator>7YGHL13</dc:creator>
  <cp:lastModifiedBy>7YGHL13</cp:lastModifiedBy>
  <cp:revision>10</cp:revision>
  <dcterms:created xsi:type="dcterms:W3CDTF">2022-03-11T17:58:09Z</dcterms:created>
  <dcterms:modified xsi:type="dcterms:W3CDTF">2022-03-14T16:01:56Z</dcterms:modified>
</cp:coreProperties>
</file>